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1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81" y="360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2017/6/27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"/>
                            </p:stCondLst>
                            <p:childTnLst>
                              <p:par>
                                <p:cTn id="10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50"/>
                            </p:stCondLst>
                            <p:childTnLst>
                              <p:par>
                                <p:cTn id="1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5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0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0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7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7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2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 College Consulting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8CD16-4BC5-4C44-843E-6143A70A0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55" y="1154960"/>
            <a:ext cx="3792690" cy="20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t="-1036" r="-1389" b="-1294"/>
          <a:stretch/>
        </p:blipFill>
        <p:spPr>
          <a:xfrm>
            <a:off x="10058400" y="365761"/>
            <a:ext cx="6766560" cy="905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0765" y="0"/>
            <a:ext cx="5686928" cy="3267687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637" y="4741333"/>
            <a:ext cx="7558391" cy="4573900"/>
          </a:xfrm>
        </p:spPr>
        <p:txBody>
          <a:bodyPr/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Loan Manual and Guidance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families borrow for college… There are so many “Wrong” ways to borrow! 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customized loan manual can save you thousands of dollars on unnecessary interest!!!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6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566" r="5617" b="1409"/>
          <a:stretch/>
        </p:blipFill>
        <p:spPr>
          <a:xfrm>
            <a:off x="2175481" y="1024192"/>
            <a:ext cx="4598588" cy="785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0" y="0"/>
            <a:ext cx="8401267" cy="10285413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22373" y="1103086"/>
            <a:ext cx="6419708" cy="3174051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222373" y="5274171"/>
            <a:ext cx="6419708" cy="401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Scholarship Search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customized college scholarship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gives you fast access to over 3 million scholarships. With this tool, students can customize their scholarship search to meet their unique needs.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496000" y="9637413"/>
            <a:ext cx="595365" cy="64800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848000" y="8989413"/>
            <a:ext cx="595365" cy="64800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496000" y="8341413"/>
            <a:ext cx="595365" cy="64800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200000" y="9637413"/>
            <a:ext cx="595365" cy="64800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6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295" r="5000" b="1318"/>
          <a:stretch/>
        </p:blipFill>
        <p:spPr>
          <a:xfrm>
            <a:off x="10332720" y="914401"/>
            <a:ext cx="5120640" cy="67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0765" y="0"/>
            <a:ext cx="5686928" cy="3267687"/>
          </a:xfrm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638" y="3752777"/>
            <a:ext cx="7558391" cy="6047546"/>
          </a:xfrm>
        </p:spPr>
        <p:txBody>
          <a:bodyPr/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Unlimited access to My Tuition Score providing in depth personalized college planning reports</a:t>
            </a:r>
          </a:p>
          <a:p>
            <a:pPr algn="l"/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Tuition Score is a unique and comprehensive preparation tool for families with children in the college planning phase.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Tuition Score takes the overwhelming and extraneous amounts of information and narrows it down to the most critical aspects of college spending specific to your family.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5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494" r="1268" b="-1327"/>
          <a:stretch/>
        </p:blipFill>
        <p:spPr>
          <a:xfrm>
            <a:off x="1241487" y="2883063"/>
            <a:ext cx="7363327" cy="40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8572" y="-171994"/>
            <a:ext cx="6987257" cy="3174051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48800" y="3565937"/>
            <a:ext cx="8568267" cy="6719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 Data Gathering and Completion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FAFSA Completion and Submission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 Profile Completion and Submission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 Maximization (Evaluate Award Letters, Appeal and Negotiate)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Free Application for Federal Student Aid (FAFSA)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the Accuracy of the Student Aid Report (SAR)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any necessary Adjustments to FAFSA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any Additional Forms Required by the Individual Schools - if applicable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8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64" b="-753"/>
          <a:stretch/>
        </p:blipFill>
        <p:spPr>
          <a:xfrm>
            <a:off x="770021" y="1973178"/>
            <a:ext cx="8404830" cy="5517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22372" y="1103086"/>
            <a:ext cx="6987257" cy="3174051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Negotiation/Appeals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evaluation of your Award Letters to make sure the Offers are FAIR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Tested Negotiation Letters if you were Under-Awarded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8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2775" r="3946" b="4698"/>
          <a:stretch/>
        </p:blipFill>
        <p:spPr>
          <a:xfrm>
            <a:off x="9914020" y="2358189"/>
            <a:ext cx="6689559" cy="481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0765" y="0"/>
            <a:ext cx="5686928" cy="3267687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638" y="3752777"/>
            <a:ext cx="7558391" cy="6047546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for College &amp; College Funding Strategies</a:t>
            </a:r>
          </a:p>
          <a:p>
            <a:pPr algn="l"/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Expected Family Contribution (EFC)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Planning Recommendations on how to Reduce EFC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Affordability Assessment for the Schools of your Choice and Recommend Additional schools to be Considered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Complete Financial Overview on College, Taxes, Cash Flow, Retirement and develop a Plan to Improve Each Area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POM- Peace Of Mind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“You don’t know what you don’t know”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 cannot afford to make mistakes.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4"/>
          </p:nvPr>
        </p:nvSpPr>
        <p:spPr>
          <a:xfrm>
            <a:off x="11744227" y="3409950"/>
            <a:ext cx="5781773" cy="133654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Researching and learning All of this can take hundreds of hours.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11010973" y="1771650"/>
            <a:ext cx="4608971" cy="93022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cost. Maximize the return.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Know all of the options.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0" y="4220927"/>
            <a:ext cx="6488037" cy="525141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Make the right choices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2"/>
          </p:nvPr>
        </p:nvSpPr>
        <p:spPr>
          <a:xfrm>
            <a:off x="323851" y="5505451"/>
            <a:ext cx="6244518" cy="122951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Bi-weekly check ins keep you from falling behind, missing anything, and provide continued peace of mind.</a:t>
            </a:r>
          </a:p>
        </p:txBody>
      </p:sp>
    </p:spTree>
    <p:extLst>
      <p:ext uri="{BB962C8B-B14F-4D97-AF65-F5344CB8AC3E}">
        <p14:creationId xmlns:p14="http://schemas.microsoft.com/office/powerpoint/2010/main" val="189117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0765" y="0"/>
            <a:ext cx="5686928" cy="3267687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Tuition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638" y="3752777"/>
            <a:ext cx="7558391" cy="6047546"/>
          </a:xfrm>
        </p:spPr>
        <p:txBody>
          <a:bodyPr/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 Diamond Package Student Membership: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$1,995</a:t>
            </a:r>
          </a:p>
          <a:p>
            <a:pPr algn="l"/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$695 enrollment fee for each additional sibling enrolled into the program. </a:t>
            </a: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optional, yearly renewal of $199 per student starting in their freshman year of college for continued filing of all financial aid paperwork and POM membership benefits.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F6D689A-4DCE-47F7-96DA-5061301E9F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>
            <a:fillRect/>
          </a:stretch>
        </p:blipFill>
        <p:spPr>
          <a:xfrm>
            <a:off x="9011765" y="2644802"/>
            <a:ext cx="8040560" cy="4522117"/>
          </a:xfrm>
        </p:spPr>
      </p:pic>
    </p:spTree>
    <p:extLst>
      <p:ext uri="{BB962C8B-B14F-4D97-AF65-F5344CB8AC3E}">
        <p14:creationId xmlns:p14="http://schemas.microsoft.com/office/powerpoint/2010/main" val="61345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13119" y="-517231"/>
            <a:ext cx="5686928" cy="3267687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“Everything we do is a process”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387" y="2714252"/>
            <a:ext cx="7558391" cy="6664545"/>
          </a:xfrm>
        </p:spPr>
        <p:txBody>
          <a:bodyPr/>
          <a:lstStyle/>
          <a:p>
            <a:pPr algn="l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Attended the workshop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a free appointment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this one hour consultation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if you qualified for the program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 in the services (Credit Card or Check)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 welcome call and schedule an appointment with a POM College Consulting Counselor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your  next “Planning” meeting</a:t>
            </a:r>
          </a:p>
          <a:p>
            <a:pPr algn="l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1" descr="A sign on a pole&#10;&#10;Description generated with very high confidence">
            <a:extLst>
              <a:ext uri="{FF2B5EF4-FFF2-40B4-BE49-F238E27FC236}">
                <a16:creationId xmlns:a16="http://schemas.microsoft.com/office/drawing/2014/main" id="{AC71D0A1-A45F-4373-8FB6-F36B4911A3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r="7030"/>
          <a:stretch>
            <a:fillRect/>
          </a:stretch>
        </p:blipFill>
        <p:spPr>
          <a:xfrm>
            <a:off x="9058584" y="2899718"/>
            <a:ext cx="8298539" cy="4667208"/>
          </a:xfrm>
        </p:spPr>
      </p:pic>
    </p:spTree>
    <p:extLst>
      <p:ext uri="{BB962C8B-B14F-4D97-AF65-F5344CB8AC3E}">
        <p14:creationId xmlns:p14="http://schemas.microsoft.com/office/powerpoint/2010/main" val="201736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13119" y="-517231"/>
            <a:ext cx="5686928" cy="3267687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“Everything we do is a process”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387" y="3700695"/>
            <a:ext cx="7558391" cy="6664545"/>
          </a:xfrm>
        </p:spPr>
        <p:txBody>
          <a:bodyPr/>
          <a:lstStyle/>
          <a:p>
            <a:pPr algn="l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“99% of the families know at this point if they would like to be a part of the program…We would really love the opportunity to work with you and your family. The big question is WHAT WOULD YOU LIKE TO DO??….”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63A2564-0539-4B3E-9E1B-24516EB1F2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16" b="3516"/>
          <a:stretch>
            <a:fillRect/>
          </a:stretch>
        </p:blipFill>
        <p:spPr>
          <a:xfrm>
            <a:off x="8945030" y="2750456"/>
            <a:ext cx="8507088" cy="47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1093" r="971" b="-1920"/>
          <a:stretch/>
        </p:blipFill>
        <p:spPr>
          <a:xfrm>
            <a:off x="8297030" y="1925052"/>
            <a:ext cx="9235440" cy="597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05165" y="1925053"/>
            <a:ext cx="5686928" cy="2265947"/>
          </a:xfrm>
        </p:spPr>
        <p:txBody>
          <a:bodyPr/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with POM College Consulting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3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-1" b="540"/>
          <a:stretch/>
        </p:blipFill>
        <p:spPr>
          <a:xfrm>
            <a:off x="625642" y="673768"/>
            <a:ext cx="8085221" cy="885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925628" y="1925053"/>
            <a:ext cx="5686928" cy="2380247"/>
          </a:xfrm>
        </p:spPr>
        <p:txBody>
          <a:bodyPr/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Team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3" r="1023" b="2364"/>
          <a:stretch/>
        </p:blipFill>
        <p:spPr>
          <a:xfrm>
            <a:off x="8229600" y="1636295"/>
            <a:ext cx="9336505" cy="582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05165" y="322180"/>
            <a:ext cx="5686928" cy="3678320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5165" y="5029649"/>
            <a:ext cx="5686928" cy="4607764"/>
          </a:xfrm>
        </p:spPr>
        <p:txBody>
          <a:bodyPr/>
          <a:lstStyle/>
          <a:p>
            <a:r>
              <a:rPr lang="en-US" sz="3200" b="1" u="sng" dirty="0">
                <a:latin typeface="Ubuntu Medium"/>
                <a:cs typeface="Times New Roman" panose="02020603050405020304" pitchFamily="18" charset="0"/>
              </a:rPr>
              <a:t>Individual  Student Assessment</a:t>
            </a:r>
          </a:p>
          <a:p>
            <a:endParaRPr lang="en-US" sz="3200" dirty="0">
              <a:latin typeface="Ubuntu Medium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Ubuntu Medium"/>
                <a:cs typeface="Times New Roman" panose="02020603050405020304" pitchFamily="18" charset="0"/>
              </a:rPr>
              <a:t>Personality Profile Evaluation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Ubuntu Medium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Ubuntu Medium"/>
                <a:cs typeface="Times New Roman" panose="02020603050405020304" pitchFamily="18" charset="0"/>
              </a:rPr>
              <a:t>100 Question Online assessment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Ubuntu Medium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Ubuntu Medium"/>
                <a:cs typeface="Times New Roman" panose="02020603050405020304" pitchFamily="18" charset="0"/>
              </a:rPr>
              <a:t>This self-guided tool will take no more than 30 minutes to complete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6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770" r="6632" b="-2655"/>
          <a:stretch/>
        </p:blipFill>
        <p:spPr>
          <a:xfrm>
            <a:off x="240630" y="2069431"/>
            <a:ext cx="8662737" cy="548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22372" y="1103087"/>
            <a:ext cx="6987257" cy="272596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382392" y="4812631"/>
            <a:ext cx="6987257" cy="4014208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Individual  Student Assessment</a:t>
            </a:r>
          </a:p>
          <a:p>
            <a:r>
              <a:rPr lang="en-US" dirty="0"/>
              <a:t>Advanced Search of Careers, Majors &amp; Studies based on Specific Student Interests</a:t>
            </a:r>
          </a:p>
          <a:p>
            <a:r>
              <a:rPr lang="en-US" dirty="0"/>
              <a:t>For each career, there are multi-media profiles, including job descriptions, working environments, interviews with practicing professionals, required education and training, expected earnings and links to related careers.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-1668" r="1" b="-63"/>
          <a:stretch/>
        </p:blipFill>
        <p:spPr>
          <a:xfrm>
            <a:off x="8229600" y="1732547"/>
            <a:ext cx="9625263" cy="587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05165" y="322180"/>
            <a:ext cx="5686928" cy="2935370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5165" y="4381649"/>
            <a:ext cx="5686928" cy="4607764"/>
          </a:xfrm>
        </p:spPr>
        <p:txBody>
          <a:bodyPr/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 Student Assessment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College Search Based on Demographics and Personalized Areas of Importance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Personalized Schools based on Key Components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7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b="-1041"/>
          <a:stretch/>
        </p:blipFill>
        <p:spPr>
          <a:xfrm>
            <a:off x="818147" y="2502568"/>
            <a:ext cx="7411454" cy="466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953750" y="1103087"/>
            <a:ext cx="6255879" cy="282121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Private Student Interview with a professional college counselor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Feedback Provided to the Parent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the Student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 for the College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9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1192" b="1793"/>
          <a:stretch/>
        </p:blipFill>
        <p:spPr>
          <a:xfrm>
            <a:off x="8662736" y="2454442"/>
            <a:ext cx="8999622" cy="512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7649030" cy="1028541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0765" y="0"/>
            <a:ext cx="5686928" cy="3267687"/>
          </a:xfrm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637" y="3915687"/>
            <a:ext cx="7558391" cy="5399546"/>
          </a:xfrm>
        </p:spPr>
        <p:txBody>
          <a:bodyPr/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Student Session -choose from: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Designed by Parent and Student**</a:t>
            </a: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Admission Application Review and Assistance-Colleges review thousands and thousands of applications.  You get ONE chance to make the right impression!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Admission Essay Review and Recommendations-The Essay is the absolute best way stand out from the pack.  So many kids have similar grades, scores, profiles.  The essay so often makes the difference.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2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-1468" r="1674" b="5935"/>
          <a:stretch/>
        </p:blipFill>
        <p:spPr>
          <a:xfrm>
            <a:off x="385011" y="1155032"/>
            <a:ext cx="8373978" cy="625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93823" y="1103086"/>
            <a:ext cx="6217778" cy="317405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Package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 and ACT Prep through Method Test Prep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online SAT and ACT test prep solutions to help students score at their highest potential.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21223"/>
      </p:ext>
    </p:extLst>
  </p:cSld>
  <p:clrMapOvr>
    <a:masterClrMapping/>
  </p:clrMapOvr>
</p:sld>
</file>

<file path=ppt/theme/theme1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5538</TotalTime>
  <Words>831</Words>
  <Application>Microsoft Office PowerPoint</Application>
  <PresentationFormat>Custom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Spica Neue P</vt:lpstr>
      <vt:lpstr>Spica Neue P Light</vt:lpstr>
      <vt:lpstr>Times New Roman</vt:lpstr>
      <vt:lpstr>Ubuntu</vt:lpstr>
      <vt:lpstr>Ubuntu Medium</vt:lpstr>
      <vt:lpstr>Wingdings</vt:lpstr>
      <vt:lpstr>Arcturus - Content - No Header</vt:lpstr>
      <vt:lpstr>The Diamond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POM- Peace Of Mind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bloomie6@gmail.com</cp:lastModifiedBy>
  <cp:revision>371</cp:revision>
  <dcterms:created xsi:type="dcterms:W3CDTF">2015-08-02T15:43:04Z</dcterms:created>
  <dcterms:modified xsi:type="dcterms:W3CDTF">2017-06-27T17:25:00Z</dcterms:modified>
</cp:coreProperties>
</file>