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5"/>
  </p:notesMasterIdLst>
  <p:sldIdLst>
    <p:sldId id="411" r:id="rId2"/>
    <p:sldId id="477" r:id="rId3"/>
    <p:sldId id="478" r:id="rId4"/>
    <p:sldId id="459" r:id="rId5"/>
    <p:sldId id="485" r:id="rId6"/>
    <p:sldId id="501" r:id="rId7"/>
    <p:sldId id="486" r:id="rId8"/>
    <p:sldId id="461" r:id="rId9"/>
    <p:sldId id="487" r:id="rId10"/>
    <p:sldId id="462" r:id="rId11"/>
    <p:sldId id="488" r:id="rId12"/>
    <p:sldId id="489" r:id="rId13"/>
    <p:sldId id="490" r:id="rId14"/>
    <p:sldId id="491" r:id="rId15"/>
    <p:sldId id="492" r:id="rId16"/>
    <p:sldId id="494" r:id="rId17"/>
    <p:sldId id="498" r:id="rId18"/>
    <p:sldId id="499" r:id="rId19"/>
    <p:sldId id="500" r:id="rId20"/>
    <p:sldId id="495" r:id="rId21"/>
    <p:sldId id="465" r:id="rId22"/>
    <p:sldId id="496" r:id="rId23"/>
    <p:sldId id="497" r:id="rId24"/>
    <p:sldId id="493" r:id="rId25"/>
    <p:sldId id="506" r:id="rId26"/>
    <p:sldId id="507" r:id="rId27"/>
    <p:sldId id="466" r:id="rId28"/>
    <p:sldId id="503" r:id="rId29"/>
    <p:sldId id="467" r:id="rId30"/>
    <p:sldId id="508" r:id="rId31"/>
    <p:sldId id="509" r:id="rId32"/>
    <p:sldId id="504" r:id="rId33"/>
    <p:sldId id="51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Brunswick" initials="PB" lastIdx="20" clrIdx="0"/>
  <p:cmAuthor id="2" name="&quot;Famous&quot; Alice Linesch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A83F"/>
    <a:srgbClr val="2682BA"/>
    <a:srgbClr val="00000E"/>
    <a:srgbClr val="1F5595"/>
    <a:srgbClr val="5080B2"/>
    <a:srgbClr val="222B6D"/>
    <a:srgbClr val="4B555C"/>
    <a:srgbClr val="374040"/>
    <a:srgbClr val="DE6B21"/>
    <a:srgbClr val="2B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6" autoAdjust="0"/>
    <p:restoredTop sz="90000" autoAdjust="0"/>
  </p:normalViewPr>
  <p:slideViewPr>
    <p:cSldViewPr snapToGrid="0">
      <p:cViewPr varScale="1">
        <p:scale>
          <a:sx n="74" d="100"/>
          <a:sy n="74" d="100"/>
        </p:scale>
        <p:origin x="989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5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FBB11-D9C3-4AFB-AEE1-5DFAEF28DDA7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8C6A5-B1DC-4E7B-BBD8-4463C99EC7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9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8C6A5-B1DC-4E7B-BBD8-4463C99EC7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0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8C6A5-B1DC-4E7B-BBD8-4463C99EC7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0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8C6A5-B1DC-4E7B-BBD8-4463C99EC7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4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8C6A5-B1DC-4E7B-BBD8-4463C99EC7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4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8C6A5-B1DC-4E7B-BBD8-4463C99EC7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9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8C6A5-B1DC-4E7B-BBD8-4463C99EC7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28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8C6A5-B1DC-4E7B-BBD8-4463C99EC74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4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8C6A5-B1DC-4E7B-BBD8-4463C99EC74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2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9712FE-0B24-48EB-A2BB-55FCA2E27285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2F39C5-108C-4CB9-A22F-3CDA811FC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630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2737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12FE-0B24-48EB-A2BB-55FCA2E2728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39C5-108C-4CB9-A22F-3CDA811F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3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682BA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2682BA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2682BA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2682BA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2682BA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9712FE-0B24-48EB-A2BB-55FCA2E27285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2F39C5-108C-4CB9-A22F-3CDA811FC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5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44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12FE-0B24-48EB-A2BB-55FCA2E2728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39C5-108C-4CB9-A22F-3CDA811F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3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12FE-0B24-48EB-A2BB-55FCA2E2728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39C5-108C-4CB9-A22F-3CDA811F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1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12FE-0B24-48EB-A2BB-55FCA2E2728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39C5-108C-4CB9-A22F-3CDA811F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6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228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12FE-0B24-48EB-A2BB-55FCA2E2728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39C5-108C-4CB9-A22F-3CDA811F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1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03B2C0-3461-BA4E-9407-2A70719ED292}"/>
              </a:ext>
            </a:extLst>
          </p:cNvPr>
          <p:cNvSpPr/>
          <p:nvPr userDrawn="1"/>
        </p:nvSpPr>
        <p:spPr>
          <a:xfrm>
            <a:off x="52914" y="52923"/>
            <a:ext cx="12139086" cy="1517140"/>
          </a:xfrm>
          <a:prstGeom prst="rect">
            <a:avLst/>
          </a:prstGeom>
          <a:solidFill>
            <a:schemeClr val="tx1"/>
          </a:solidFill>
          <a:ln w="190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4904" indent="-374904" algn="ctr">
              <a:buClr>
                <a:srgbClr val="800000"/>
              </a:buClr>
              <a:buFont typeface="Wingdings" charset="2"/>
              <a:buChar char="§"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929" y="365126"/>
            <a:ext cx="11707585" cy="1039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712FE-0B24-48EB-A2BB-55FCA2E2728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F39C5-108C-4CB9-A22F-3CDA811FC2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3549A-CF2A-D24F-98C1-E36A9F1DDC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4904" indent="-374904" algn="ctr">
              <a:buClr>
                <a:srgbClr val="800000"/>
              </a:buCl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9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3" r:id="rId2"/>
    <p:sldLayoutId id="2147483676" r:id="rId3"/>
    <p:sldLayoutId id="2147483685" r:id="rId4"/>
    <p:sldLayoutId id="2147483684" r:id="rId5"/>
    <p:sldLayoutId id="2147483680" r:id="rId6"/>
    <p:sldLayoutId id="2147483681" r:id="rId7"/>
    <p:sldLayoutId id="2147483678" r:id="rId8"/>
    <p:sldLayoutId id="2147483679" r:id="rId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Myriad Pro"/>
          <a:ea typeface="+mj-ea"/>
          <a:cs typeface="Myriad Pro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141E0E-515A-BE49-9A16-A4E464CFA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1113"/>
          <a:stretch/>
        </p:blipFill>
        <p:spPr>
          <a:xfrm>
            <a:off x="56403" y="46961"/>
            <a:ext cx="12138775" cy="5934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81C6EE-3046-5F4F-A84A-C3D1FD6D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36768" r="22213" b="53535"/>
          <a:stretch/>
        </p:blipFill>
        <p:spPr>
          <a:xfrm>
            <a:off x="943662" y="3937793"/>
            <a:ext cx="10364256" cy="1337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16C04E-537A-AE4A-A1C2-1355E85D3F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4" t="46060" r="18935" b="44849"/>
          <a:stretch/>
        </p:blipFill>
        <p:spPr>
          <a:xfrm>
            <a:off x="2099612" y="5482756"/>
            <a:ext cx="7940818" cy="8589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C3FBE5-4756-0446-9770-5866CD6DBC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4904" indent="-374904" algn="ctr">
              <a:buClr>
                <a:srgbClr val="800000"/>
              </a:buCl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96A1-21B2-3A47-AD99-384E0A49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Total Client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7B27F-EB6F-3F4F-9EF2-912462BA4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b="6874"/>
          <a:stretch/>
        </p:blipFill>
        <p:spPr>
          <a:xfrm>
            <a:off x="994779" y="1808174"/>
            <a:ext cx="9946625" cy="465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79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Professional Support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1881"/>
            <a:ext cx="10515600" cy="4351338"/>
          </a:xfrm>
        </p:spPr>
        <p:txBody>
          <a:bodyPr>
            <a:normAutofit lnSpcReduction="10000"/>
          </a:bodyPr>
          <a:lstStyle/>
          <a:p>
            <a:pPr marL="365760" indent="-365760">
              <a:lnSpc>
                <a:spcPct val="100000"/>
              </a:lnSpc>
              <a:spcAft>
                <a:spcPts val="600"/>
              </a:spcAft>
            </a:pPr>
            <a:r>
              <a:rPr lang="en-US" sz="3200" b="1" dirty="0"/>
              <a:t>Integrity</a:t>
            </a:r>
          </a:p>
          <a:p>
            <a:pPr marL="685800" lvl="2"/>
            <a:r>
              <a:rPr lang="en-US" sz="2800" dirty="0"/>
              <a:t>Always the top criterion</a:t>
            </a:r>
          </a:p>
          <a:p>
            <a:pPr marL="365760" indent="-365760">
              <a:lnSpc>
                <a:spcPct val="100000"/>
              </a:lnSpc>
              <a:spcAft>
                <a:spcPts val="600"/>
              </a:spcAft>
            </a:pPr>
            <a:r>
              <a:rPr lang="en-US" sz="3200" b="1" dirty="0"/>
              <a:t>Specialized expertise</a:t>
            </a:r>
          </a:p>
          <a:p>
            <a:pPr marL="685800" lvl="2"/>
            <a:r>
              <a:rPr lang="en-US" sz="2800" dirty="0"/>
              <a:t>Top-of-the-line expertise</a:t>
            </a:r>
          </a:p>
          <a:p>
            <a:pPr marL="365760" indent="-365760">
              <a:lnSpc>
                <a:spcPct val="100000"/>
              </a:lnSpc>
              <a:spcAft>
                <a:spcPts val="600"/>
              </a:spcAft>
            </a:pPr>
            <a:r>
              <a:rPr lang="en-US" sz="3200" b="1" dirty="0"/>
              <a:t>Professionalism</a:t>
            </a:r>
          </a:p>
          <a:p>
            <a:pPr marL="685800" lvl="2"/>
            <a:r>
              <a:rPr lang="en-US" sz="2800" dirty="0"/>
              <a:t>Incredible responsiveness </a:t>
            </a:r>
          </a:p>
          <a:p>
            <a:pPr marL="365760" indent="-365760">
              <a:lnSpc>
                <a:spcPct val="100000"/>
              </a:lnSpc>
              <a:spcAft>
                <a:spcPts val="600"/>
              </a:spcAft>
            </a:pPr>
            <a:r>
              <a:rPr lang="en-US" sz="3200" b="1" dirty="0"/>
              <a:t>Personal chemistry</a:t>
            </a:r>
          </a:p>
          <a:p>
            <a:pPr marL="685800" lvl="2"/>
            <a:r>
              <a:rPr lang="en-US" sz="2400" dirty="0"/>
              <a:t>A </a:t>
            </a:r>
            <a:r>
              <a:rPr lang="en-US" sz="2800" dirty="0"/>
              <a:t>well-oiled machine</a:t>
            </a:r>
          </a:p>
        </p:txBody>
      </p:sp>
    </p:spTree>
    <p:extLst>
      <p:ext uri="{BB962C8B-B14F-4D97-AF65-F5344CB8AC3E}">
        <p14:creationId xmlns:p14="http://schemas.microsoft.com/office/powerpoint/2010/main" val="1982433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921" y="2282825"/>
            <a:ext cx="10515600" cy="3974284"/>
          </a:xfrm>
        </p:spPr>
        <p:txBody>
          <a:bodyPr>
            <a:noAutofit/>
          </a:bodyPr>
          <a:lstStyle/>
          <a:p>
            <a:pPr marL="365760" indent="-365760">
              <a:spcAft>
                <a:spcPts val="600"/>
              </a:spcAft>
            </a:pPr>
            <a:r>
              <a:rPr lang="en-US" sz="3000" dirty="0"/>
              <a:t>“</a:t>
            </a:r>
            <a:r>
              <a:rPr lang="en-US" sz="3000" b="1" dirty="0">
                <a:solidFill>
                  <a:srgbClr val="D3A83F"/>
                </a:solidFill>
              </a:rPr>
              <a:t>What if </a:t>
            </a:r>
            <a:r>
              <a:rPr lang="en-US" sz="3000" dirty="0"/>
              <a:t>my family members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3000" dirty="0"/>
              <a:t>they don’t get along too well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3000" dirty="0"/>
              <a:t>decide to start World War III after I’m gone?”</a:t>
            </a:r>
          </a:p>
          <a:p>
            <a:pPr marL="365760" indent="-365760">
              <a:spcAft>
                <a:spcPts val="600"/>
              </a:spcAft>
            </a:pPr>
            <a:r>
              <a:rPr lang="en-US" sz="3000" dirty="0"/>
              <a:t>“</a:t>
            </a:r>
            <a:r>
              <a:rPr lang="en-US" sz="3000" b="1" dirty="0">
                <a:solidFill>
                  <a:srgbClr val="D3A83F"/>
                </a:solidFill>
              </a:rPr>
              <a:t>What if </a:t>
            </a:r>
            <a:r>
              <a:rPr lang="en-US" sz="3000" dirty="0"/>
              <a:t>I want to leave money to my lover, but I don’t want my spouse of children to know?”</a:t>
            </a:r>
          </a:p>
          <a:p>
            <a:pPr marL="365760" indent="-365760">
              <a:spcAft>
                <a:spcPts val="600"/>
              </a:spcAft>
            </a:pPr>
            <a:r>
              <a:rPr lang="en-US" sz="3000" dirty="0"/>
              <a:t>“</a:t>
            </a:r>
            <a:r>
              <a:rPr lang="en-US" sz="3000" b="1" dirty="0">
                <a:solidFill>
                  <a:srgbClr val="D3A83F"/>
                </a:solidFill>
              </a:rPr>
              <a:t>What if </a:t>
            </a:r>
            <a:r>
              <a:rPr lang="en-US" sz="3000" dirty="0"/>
              <a:t>I want to pay the lowest possible taxes on my investments without having to give up how the money is managed?”</a:t>
            </a:r>
          </a:p>
        </p:txBody>
      </p:sp>
    </p:spTree>
    <p:extLst>
      <p:ext uri="{BB962C8B-B14F-4D97-AF65-F5344CB8AC3E}">
        <p14:creationId xmlns:p14="http://schemas.microsoft.com/office/powerpoint/2010/main" val="42060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the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4827"/>
            <a:ext cx="10515600" cy="3922136"/>
          </a:xfrm>
        </p:spPr>
        <p:txBody>
          <a:bodyPr>
            <a:normAutofit/>
          </a:bodyPr>
          <a:lstStyle/>
          <a:p>
            <a:pPr marL="365760" indent="-365760">
              <a:spcAft>
                <a:spcPts val="600"/>
              </a:spcAft>
            </a:pPr>
            <a:r>
              <a:rPr lang="en-US" sz="3200" dirty="0"/>
              <a:t>Explaining the possible solutions in a way that makes sense.</a:t>
            </a:r>
          </a:p>
          <a:p>
            <a:pPr marL="365760" lvl="1" indent="-365760">
              <a:spcBef>
                <a:spcPts val="1000"/>
              </a:spcBef>
              <a:spcAft>
                <a:spcPts val="600"/>
              </a:spcAft>
            </a:pPr>
            <a:r>
              <a:rPr lang="en-US" sz="3200" dirty="0"/>
              <a:t>Not only a discussion of the mechanics.</a:t>
            </a:r>
          </a:p>
          <a:p>
            <a:pPr marL="365760" lvl="1" indent="-365760">
              <a:spcBef>
                <a:spcPts val="1000"/>
              </a:spcBef>
              <a:spcAft>
                <a:spcPts val="600"/>
              </a:spcAft>
            </a:pPr>
            <a:r>
              <a:rPr lang="en-US" sz="3200" dirty="0"/>
              <a:t>Why these possible solutions are most appropriate.</a:t>
            </a:r>
          </a:p>
          <a:p>
            <a:pPr marL="365760" indent="-365760">
              <a:spcAft>
                <a:spcPts val="600"/>
              </a:spcAft>
            </a:pPr>
            <a:r>
              <a:rPr lang="en-US" sz="3200" dirty="0"/>
              <a:t>Make sure you understand what you’re agreeing to.</a:t>
            </a:r>
          </a:p>
        </p:txBody>
      </p:sp>
    </p:spTree>
    <p:extLst>
      <p:ext uri="{BB962C8B-B14F-4D97-AF65-F5344CB8AC3E}">
        <p14:creationId xmlns:p14="http://schemas.microsoft.com/office/powerpoint/2010/main" val="2220624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8117"/>
            <a:ext cx="10515600" cy="3568845"/>
          </a:xfrm>
        </p:spPr>
        <p:txBody>
          <a:bodyPr>
            <a:normAutofit/>
          </a:bodyPr>
          <a:lstStyle/>
          <a:p>
            <a:pPr marL="365760" indent="-365760">
              <a:spcAft>
                <a:spcPts val="600"/>
              </a:spcAft>
            </a:pPr>
            <a:r>
              <a:rPr lang="en-US" sz="3200" dirty="0"/>
              <a:t>Regularly fairly straightforward.</a:t>
            </a:r>
          </a:p>
          <a:p>
            <a:pPr marL="365760" indent="-365760">
              <a:spcAft>
                <a:spcPts val="600"/>
              </a:spcAft>
            </a:pPr>
            <a:r>
              <a:rPr lang="en-US" sz="3200" dirty="0"/>
              <a:t>All the hurdles have been identified, as well as the approaches to surmounting them.</a:t>
            </a:r>
          </a:p>
        </p:txBody>
      </p:sp>
    </p:spTree>
    <p:extLst>
      <p:ext uri="{BB962C8B-B14F-4D97-AF65-F5344CB8AC3E}">
        <p14:creationId xmlns:p14="http://schemas.microsoft.com/office/powerpoint/2010/main" val="1310215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Monitoring and Refining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3054"/>
            <a:ext cx="10515600" cy="2367552"/>
          </a:xfrm>
        </p:spPr>
        <p:txBody>
          <a:bodyPr>
            <a:normAutofit lnSpcReduction="10000"/>
          </a:bodyPr>
          <a:lstStyle/>
          <a:p>
            <a:pPr marL="365760" indent="-365760">
              <a:spcAft>
                <a:spcPts val="600"/>
              </a:spcAft>
            </a:pPr>
            <a:r>
              <a:rPr lang="en-US" sz="3200" b="1" dirty="0"/>
              <a:t>Ongoing monitoring</a:t>
            </a:r>
          </a:p>
          <a:p>
            <a:pPr lvl="1"/>
            <a:r>
              <a:rPr lang="en-US" sz="2800" dirty="0"/>
              <a:t>Responding to innovations</a:t>
            </a:r>
          </a:p>
          <a:p>
            <a:pPr lvl="1"/>
            <a:r>
              <a:rPr lang="en-US" sz="2800" dirty="0"/>
              <a:t>You drive reconnecting</a:t>
            </a:r>
          </a:p>
          <a:p>
            <a:pPr lvl="1"/>
            <a:r>
              <a:rPr lang="en-US" sz="2800" dirty="0"/>
              <a:t>Your elite wealth planner drives reconnecting</a:t>
            </a:r>
          </a:p>
          <a:p>
            <a:pPr lvl="1"/>
            <a:r>
              <a:rPr lang="en-US" sz="2800" dirty="0"/>
              <a:t>Periodic reviews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D0CF4-A17C-A540-919B-003ED41EC375}"/>
              </a:ext>
            </a:extLst>
          </p:cNvPr>
          <p:cNvSpPr txBox="1"/>
          <p:nvPr/>
        </p:nvSpPr>
        <p:spPr>
          <a:xfrm>
            <a:off x="613954" y="4686005"/>
            <a:ext cx="10739846" cy="16328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i="1" dirty="0">
                <a:latin typeface="Myriad Pro" panose="020B0503030403020204" pitchFamily="34" charset="0"/>
              </a:rPr>
              <a:t>“Life is a perpetual movie, not a photograph.”</a:t>
            </a:r>
          </a:p>
          <a:p>
            <a:pPr algn="ctr"/>
            <a:r>
              <a:rPr lang="en-US" sz="4000" dirty="0">
                <a:latin typeface="Myriad Pro" panose="020B0503030403020204" pitchFamily="34" charset="0"/>
              </a:rPr>
              <a:t>								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dirty="0">
                <a:latin typeface="Myriad Pro" panose="020B0503030403020204" pitchFamily="34" charset="0"/>
              </a:rPr>
              <a:t>Billionaire client</a:t>
            </a:r>
          </a:p>
          <a:p>
            <a:pPr algn="ctr"/>
            <a:endParaRPr lang="en-US" i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00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239" y="1549875"/>
            <a:ext cx="9930190" cy="2387600"/>
          </a:xfrm>
        </p:spPr>
        <p:txBody>
          <a:bodyPr/>
          <a:lstStyle/>
          <a:p>
            <a:r>
              <a:rPr lang="en-US" dirty="0"/>
              <a:t>The Children</a:t>
            </a:r>
          </a:p>
        </p:txBody>
      </p:sp>
    </p:spTree>
    <p:extLst>
      <p:ext uri="{BB962C8B-B14F-4D97-AF65-F5344CB8AC3E}">
        <p14:creationId xmlns:p14="http://schemas.microsoft.com/office/powerpoint/2010/main" val="632811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Bad and the Good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9701"/>
            <a:ext cx="10515600" cy="4351338"/>
          </a:xfrm>
        </p:spPr>
        <p:txBody>
          <a:bodyPr/>
          <a:lstStyle/>
          <a:p>
            <a:pPr marL="365760" indent="-365760">
              <a:spcAft>
                <a:spcPts val="600"/>
              </a:spcAft>
            </a:pPr>
            <a:r>
              <a:rPr lang="en-US" sz="3200" b="1" dirty="0"/>
              <a:t>The Bad</a:t>
            </a:r>
          </a:p>
          <a:p>
            <a:pPr lvl="1"/>
            <a:r>
              <a:rPr lang="en-US" sz="2800" dirty="0"/>
              <a:t>The kid and the gold digger</a:t>
            </a:r>
          </a:p>
          <a:p>
            <a:pPr lvl="1"/>
            <a:r>
              <a:rPr lang="en-US" sz="2800" dirty="0"/>
              <a:t>The bad seed and the family business</a:t>
            </a:r>
          </a:p>
          <a:p>
            <a:pPr marL="365760" indent="-365760">
              <a:spcAft>
                <a:spcPts val="600"/>
              </a:spcAft>
            </a:pPr>
            <a:r>
              <a:rPr lang="en-US" sz="3200" b="1" dirty="0"/>
              <a:t>The Good</a:t>
            </a:r>
          </a:p>
          <a:p>
            <a:pPr lvl="1"/>
            <a:r>
              <a:rPr lang="en-US" sz="2800" dirty="0"/>
              <a:t>Fostering entrepreneurship</a:t>
            </a:r>
          </a:p>
          <a:p>
            <a:pPr lvl="1"/>
            <a:r>
              <a:rPr lang="en-US" sz="2800" dirty="0"/>
              <a:t>Facilitating philanthropy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0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7746"/>
            <a:ext cx="10799618" cy="4351338"/>
          </a:xfrm>
        </p:spPr>
        <p:txBody>
          <a:bodyPr/>
          <a:lstStyle/>
          <a:p>
            <a:pPr marL="365760" indent="-365760">
              <a:spcAft>
                <a:spcPts val="600"/>
              </a:spcAft>
            </a:pPr>
            <a:r>
              <a:rPr lang="en-US" sz="3200" b="1" dirty="0"/>
              <a:t>The kid and the gold digger: </a:t>
            </a:r>
            <a:r>
              <a:rPr lang="en-US" sz="3200" b="1" i="1" dirty="0"/>
              <a:t>Love is forever, until it’s not.</a:t>
            </a:r>
          </a:p>
          <a:p>
            <a:pPr lvl="1"/>
            <a:r>
              <a:rPr lang="en-US" sz="2800" dirty="0"/>
              <a:t>Prenuptial agreements</a:t>
            </a:r>
          </a:p>
          <a:p>
            <a:pPr lvl="1"/>
            <a:r>
              <a:rPr lang="en-US" sz="2800" dirty="0"/>
              <a:t>Family trusts</a:t>
            </a:r>
          </a:p>
          <a:p>
            <a:pPr marL="365760" indent="-365760">
              <a:spcAft>
                <a:spcPts val="600"/>
              </a:spcAft>
            </a:pPr>
            <a:r>
              <a:rPr lang="en-US" sz="3200" b="1" dirty="0"/>
              <a:t>The bad seed and the family business.</a:t>
            </a:r>
          </a:p>
          <a:p>
            <a:pPr lvl="1"/>
            <a:r>
              <a:rPr lang="en-US" sz="2800" dirty="0"/>
              <a:t>“He’s just going through a phase.”</a:t>
            </a:r>
          </a:p>
          <a:p>
            <a:pPr lvl="1"/>
            <a:r>
              <a:rPr lang="en-US" sz="2800" dirty="0"/>
              <a:t>“She didn’t mean what she said.”</a:t>
            </a:r>
          </a:p>
          <a:p>
            <a:pPr lvl="1"/>
            <a:r>
              <a:rPr lang="en-US" sz="2800" dirty="0"/>
              <a:t>“All he needs is a little more growing up.”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52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9973"/>
            <a:ext cx="10515600" cy="4555983"/>
          </a:xfrm>
        </p:spPr>
        <p:txBody>
          <a:bodyPr>
            <a:normAutofit fontScale="92500" lnSpcReduction="10000"/>
          </a:bodyPr>
          <a:lstStyle/>
          <a:p>
            <a:pPr marL="365760" indent="-365760">
              <a:spcAft>
                <a:spcPts val="600"/>
              </a:spcAft>
            </a:pPr>
            <a:r>
              <a:rPr lang="en-US" sz="3200" b="1" dirty="0"/>
              <a:t>Fostering entrepreneurship: </a:t>
            </a:r>
            <a:r>
              <a:rPr lang="en-US" sz="3200" b="1" i="1" dirty="0"/>
              <a:t>the family bank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Like acquiring funding from a venture capital fund or commercial bank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An entity that is customized the family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Needs to be funded</a:t>
            </a:r>
          </a:p>
          <a:p>
            <a:pPr marL="365760" indent="-365760">
              <a:spcAft>
                <a:spcPts val="600"/>
              </a:spcAft>
            </a:pPr>
            <a:r>
              <a:rPr lang="en-US" sz="3200" b="1" dirty="0"/>
              <a:t>Facilitating philanthropy: </a:t>
            </a:r>
            <a:r>
              <a:rPr lang="en-US" sz="3200" b="1" i="1" dirty="0"/>
              <a:t>the family foundation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The ability to convert caring into financial and related support</a:t>
            </a:r>
            <a:br>
              <a:rPr lang="en-US" sz="2800" dirty="0"/>
            </a:br>
            <a:r>
              <a:rPr lang="en-US" sz="2800" dirty="0"/>
              <a:t>for worthy causes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A family legacy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Potentially in perpetuity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9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the Super Rich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9701"/>
            <a:ext cx="10515600" cy="4351338"/>
          </a:xfrm>
        </p:spPr>
        <p:txBody>
          <a:bodyPr/>
          <a:lstStyle/>
          <a:p>
            <a:pPr marL="457200" indent="-457200">
              <a:spcAft>
                <a:spcPts val="600"/>
              </a:spcAft>
            </a:pPr>
            <a:r>
              <a:rPr lang="en-US" sz="3600" dirty="0"/>
              <a:t>Net worth of Super Rich: $500 million or more.</a:t>
            </a:r>
          </a:p>
          <a:p>
            <a:pPr marL="457200" indent="-457200">
              <a:spcAft>
                <a:spcPts val="600"/>
              </a:spcAft>
            </a:pPr>
            <a:r>
              <a:rPr lang="en-US" sz="3600" dirty="0"/>
              <a:t>Following in the path of the Super Rich can help you </a:t>
            </a:r>
            <a:r>
              <a:rPr lang="en-US" sz="3600" b="1" dirty="0">
                <a:solidFill>
                  <a:schemeClr val="accent4"/>
                </a:solidFill>
              </a:rPr>
              <a:t> avoid costly and painful errors.</a:t>
            </a:r>
          </a:p>
          <a:p>
            <a:pPr marL="457200" indent="-457200">
              <a:spcAft>
                <a:spcPts val="600"/>
              </a:spcAft>
            </a:pPr>
            <a:r>
              <a:rPr lang="en-US" sz="3600" dirty="0"/>
              <a:t>When it comes to business and financial success, learning the lessons of the Super Rich can help </a:t>
            </a:r>
            <a:r>
              <a:rPr lang="en-US" sz="3600" b="1" dirty="0">
                <a:solidFill>
                  <a:schemeClr val="accent4"/>
                </a:solidFill>
              </a:rPr>
              <a:t>you get the results you want.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87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239" y="1405885"/>
            <a:ext cx="9930190" cy="2387600"/>
          </a:xfrm>
        </p:spPr>
        <p:txBody>
          <a:bodyPr/>
          <a:lstStyle/>
          <a:p>
            <a:r>
              <a:rPr lang="en-US" dirty="0"/>
              <a:t>Your Elite Wealth Planner</a:t>
            </a:r>
          </a:p>
        </p:txBody>
      </p:sp>
    </p:spTree>
    <p:extLst>
      <p:ext uri="{BB962C8B-B14F-4D97-AF65-F5344CB8AC3E}">
        <p14:creationId xmlns:p14="http://schemas.microsoft.com/office/powerpoint/2010/main" val="942735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268E-86ED-8D4F-901F-D20BDA32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Professionals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34696-6231-4B4C-A3BD-C75E76B78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9"/>
          <a:stretch/>
        </p:blipFill>
        <p:spPr>
          <a:xfrm>
            <a:off x="623452" y="2680856"/>
            <a:ext cx="10883388" cy="28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17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 Elite Wealth Planner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285999"/>
            <a:ext cx="10515600" cy="3890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Aft>
                <a:spcPts val="600"/>
              </a:spcAft>
              <a:buClr>
                <a:schemeClr val="accent4"/>
              </a:buClr>
            </a:pPr>
            <a:r>
              <a:rPr lang="en-US" sz="3200" dirty="0"/>
              <a:t>Referrals from other professionals you’re working with</a:t>
            </a:r>
          </a:p>
          <a:p>
            <a:pPr marL="365760" indent="-365760">
              <a:spcAft>
                <a:spcPts val="600"/>
              </a:spcAft>
              <a:buClr>
                <a:schemeClr val="accent4"/>
              </a:buClr>
            </a:pPr>
            <a:r>
              <a:rPr lang="en-US" sz="3200" dirty="0"/>
              <a:t>Referrals from peers, who are often part of a group of which you’re also members</a:t>
            </a:r>
          </a:p>
          <a:p>
            <a:pPr marL="365760" indent="-365760">
              <a:spcAft>
                <a:spcPts val="600"/>
              </a:spcAft>
              <a:buClr>
                <a:schemeClr val="accent4"/>
              </a:buClr>
            </a:pPr>
            <a:r>
              <a:rPr lang="en-US" sz="3200" dirty="0"/>
              <a:t>Contacting a wealth planner because of his or her industry status – a </a:t>
            </a:r>
            <a:r>
              <a:rPr lang="en-US" sz="3200" i="1" dirty="0">
                <a:solidFill>
                  <a:srgbClr val="AE8A33"/>
                </a:solidFill>
              </a:rPr>
              <a:t>thought leader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3049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Core Selection Criteria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0921" y="226026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Aft>
                <a:spcPts val="600"/>
              </a:spcAft>
              <a:buClr>
                <a:schemeClr val="accent4"/>
              </a:buClr>
            </a:pPr>
            <a:r>
              <a:rPr lang="en-US" sz="3200" dirty="0"/>
              <a:t>Criterion #1: Proven integrity</a:t>
            </a:r>
          </a:p>
          <a:p>
            <a:pPr marL="365760" indent="-365760">
              <a:spcAft>
                <a:spcPts val="600"/>
              </a:spcAft>
              <a:buClr>
                <a:schemeClr val="accent4"/>
              </a:buClr>
            </a:pPr>
            <a:r>
              <a:rPr lang="en-US" sz="3200" dirty="0"/>
              <a:t>Criterion #2: A sense of purpose and deep concern for his or her clients</a:t>
            </a:r>
            <a:endParaRPr lang="en-US" sz="3200" b="1" dirty="0"/>
          </a:p>
          <a:p>
            <a:pPr marL="365760" indent="-365760">
              <a:spcAft>
                <a:spcPts val="600"/>
              </a:spcAft>
              <a:buClr>
                <a:schemeClr val="accent4"/>
              </a:buClr>
            </a:pPr>
            <a:r>
              <a:rPr lang="en-US" sz="3200" dirty="0"/>
              <a:t>Criterion #3: Operational transparency</a:t>
            </a:r>
          </a:p>
          <a:p>
            <a:pPr marL="365760" indent="-365760">
              <a:spcAft>
                <a:spcPts val="600"/>
              </a:spcAft>
              <a:buClr>
                <a:schemeClr val="accent4"/>
              </a:buClr>
            </a:pPr>
            <a:r>
              <a:rPr lang="en-US" sz="3200" dirty="0"/>
              <a:t>Criterion #4: Extensive technical expertise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6519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24F2-AACD-4FC6-84AB-4A084780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07" y="2400301"/>
            <a:ext cx="11123785" cy="163137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6000" dirty="0"/>
              <a:t>Trust—but verify.</a:t>
            </a:r>
            <a:br>
              <a:rPr lang="en-US" sz="6000" dirty="0"/>
            </a:br>
            <a:r>
              <a:rPr lang="en-US" sz="6000" dirty="0">
                <a:solidFill>
                  <a:srgbClr val="D3A83F"/>
                </a:solidFill>
              </a:rPr>
              <a:t>Stress Test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32100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Rich Rationale for Stress Testing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9238" y="2001999"/>
            <a:ext cx="1875677" cy="1879893"/>
          </a:xfrm>
          <a:prstGeom prst="ellipse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Myriad Pro" panose="020B0503030403020204" pitchFamily="34" charset="0"/>
              </a:rPr>
              <a:t>Stress testing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9044" y="4388056"/>
            <a:ext cx="3816625" cy="147087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Myriad Pro" panose="020B0503030403020204" pitchFamily="34" charset="0"/>
              </a:rPr>
              <a:t>Avoid potentially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  <a:latin typeface="Myriad Pro" panose="020B0503030403020204" pitchFamily="34" charset="0"/>
              </a:rPr>
              <a:t>destructive situations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2973" y="4388056"/>
            <a:ext cx="4102262" cy="147087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Myriad Pro" panose="020B0503030403020204" pitchFamily="34" charset="0"/>
              </a:rPr>
              <a:t>Ensure benefitting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  <a:latin typeface="Myriad Pro" panose="020B0503030403020204" pitchFamily="34" charset="0"/>
              </a:rPr>
              <a:t>from all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  <a:latin typeface="Myriad Pro" panose="020B0503030403020204" pitchFamily="34" charset="0"/>
              </a:rPr>
              <a:t>possible opportunities</a:t>
            </a:r>
          </a:p>
        </p:txBody>
      </p:sp>
      <p:sp>
        <p:nvSpPr>
          <p:cNvPr id="11" name="Down Arrow 10"/>
          <p:cNvSpPr/>
          <p:nvPr/>
        </p:nvSpPr>
        <p:spPr>
          <a:xfrm rot="2501351">
            <a:off x="4680971" y="3577968"/>
            <a:ext cx="435936" cy="6078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9315433">
            <a:off x="6851353" y="3577966"/>
            <a:ext cx="435936" cy="6078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96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the Super Rich and </a:t>
            </a:r>
            <a:br>
              <a:rPr lang="en-US" dirty="0"/>
            </a:br>
            <a:r>
              <a:rPr lang="en-US" dirty="0"/>
              <a:t>Less Wealthy Families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76735" y="1873553"/>
            <a:ext cx="5630333" cy="3403600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yriad Pro" panose="020B0503030403020204" pitchFamily="34" charset="0"/>
            </a:endParaRPr>
          </a:p>
        </p:txBody>
      </p:sp>
      <p:cxnSp>
        <p:nvCxnSpPr>
          <p:cNvPr id="14" name="Straight Connector 13"/>
          <p:cNvCxnSpPr>
            <a:stCxn id="13" idx="1"/>
            <a:endCxn id="13" idx="3"/>
          </p:cNvCxnSpPr>
          <p:nvPr/>
        </p:nvCxnSpPr>
        <p:spPr>
          <a:xfrm>
            <a:off x="3876735" y="3575353"/>
            <a:ext cx="5630333" cy="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56010" y="1873553"/>
            <a:ext cx="0" cy="2040467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56010" y="4582886"/>
            <a:ext cx="0" cy="694267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37755" y="4125687"/>
            <a:ext cx="2406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yriad Pro" panose="020B0503030403020204" pitchFamily="34" charset="0"/>
              </a:rPr>
              <a:t>Less wealthy families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4348" y="2139474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yriad Pro" panose="020B0503030403020204" pitchFamily="34" charset="0"/>
              </a:rPr>
              <a:t>Super Rich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6139" y="5361821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yriad Pro" panose="020B0503030403020204" pitchFamily="34" charset="0"/>
              </a:rPr>
              <a:t>High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20724" y="4357492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yriad Pro" panose="020B0503030403020204" pitchFamily="34" charset="0"/>
              </a:rPr>
              <a:t>High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61762" y="2586818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yriad Pro" panose="020B0503030403020204" pitchFamily="34" charset="0"/>
              </a:rPr>
              <a:t>Low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01042" y="5365723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yriad Pro" panose="020B0503030403020204" pitchFamily="34" charset="0"/>
              </a:rPr>
              <a:t>Low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44118" y="3110024"/>
            <a:ext cx="16495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Myriad Pro" panose="020B0503030403020204" pitchFamily="34" charset="0"/>
              </a:rPr>
              <a:t>Frequency of</a:t>
            </a:r>
          </a:p>
          <a:p>
            <a:pPr algn="r"/>
            <a:r>
              <a:rPr lang="en-US" sz="2000" dirty="0">
                <a:latin typeface="Myriad Pro" panose="020B0503030403020204" pitchFamily="34" charset="0"/>
              </a:rPr>
              <a:t>errors or</a:t>
            </a:r>
          </a:p>
          <a:p>
            <a:pPr algn="r"/>
            <a:r>
              <a:rPr lang="en-US" sz="2000" dirty="0">
                <a:latin typeface="Myriad Pro" panose="020B0503030403020204" pitchFamily="34" charset="0"/>
              </a:rPr>
              <a:t>opportunities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48460" y="5827486"/>
            <a:ext cx="321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yriad Pro" panose="020B0503030403020204" pitchFamily="34" charset="0"/>
              </a:rPr>
              <a:t>Severity of errors or</a:t>
            </a:r>
          </a:p>
          <a:p>
            <a:pPr algn="ctr"/>
            <a:r>
              <a:rPr lang="en-US" sz="2000" dirty="0">
                <a:latin typeface="Myriad Pro" panose="020B0503030403020204" pitchFamily="34" charset="0"/>
              </a:rPr>
              <a:t>opportunities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096835-4141-3943-BE2D-E057FDFAC682}"/>
              </a:ext>
            </a:extLst>
          </p:cNvPr>
          <p:cNvSpPr/>
          <p:nvPr/>
        </p:nvSpPr>
        <p:spPr>
          <a:xfrm>
            <a:off x="3863483" y="1860301"/>
            <a:ext cx="2779275" cy="1701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76CC6A-6B60-4640-8743-A8DB8FF429A0}"/>
              </a:ext>
            </a:extLst>
          </p:cNvPr>
          <p:cNvSpPr/>
          <p:nvPr/>
        </p:nvSpPr>
        <p:spPr>
          <a:xfrm>
            <a:off x="4456691" y="4557547"/>
            <a:ext cx="286238" cy="286238"/>
          </a:xfrm>
          <a:prstGeom prst="ellipse">
            <a:avLst/>
          </a:prstGeom>
          <a:solidFill>
            <a:schemeClr val="accent6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FC865C6-3E70-0146-B325-B2E950862C69}"/>
              </a:ext>
            </a:extLst>
          </p:cNvPr>
          <p:cNvSpPr/>
          <p:nvPr/>
        </p:nvSpPr>
        <p:spPr>
          <a:xfrm>
            <a:off x="8591369" y="4557547"/>
            <a:ext cx="286238" cy="286238"/>
          </a:xfrm>
          <a:prstGeom prst="ellipse">
            <a:avLst/>
          </a:prstGeom>
          <a:solidFill>
            <a:schemeClr val="accent6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D328B38-4211-794D-85F7-0A2A2D6F6F8E}"/>
              </a:ext>
            </a:extLst>
          </p:cNvPr>
          <p:cNvSpPr/>
          <p:nvPr/>
        </p:nvSpPr>
        <p:spPr>
          <a:xfrm>
            <a:off x="8863947" y="2106992"/>
            <a:ext cx="286238" cy="286238"/>
          </a:xfrm>
          <a:prstGeom prst="ellipse">
            <a:avLst/>
          </a:prstGeom>
          <a:solidFill>
            <a:schemeClr val="accent4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AF6708-4D94-074B-B9C6-E15FA8778988}"/>
              </a:ext>
            </a:extLst>
          </p:cNvPr>
          <p:cNvCxnSpPr/>
          <p:nvPr/>
        </p:nvCxnSpPr>
        <p:spPr>
          <a:xfrm>
            <a:off x="5219398" y="4700666"/>
            <a:ext cx="2984753" cy="0"/>
          </a:xfrm>
          <a:prstGeom prst="straightConnector1">
            <a:avLst/>
          </a:prstGeom>
          <a:ln w="12700">
            <a:solidFill>
              <a:schemeClr val="accent6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29E72B-B40E-924E-BBF7-BD09158C58E2}"/>
              </a:ext>
            </a:extLst>
          </p:cNvPr>
          <p:cNvCxnSpPr>
            <a:cxnSpLocks/>
          </p:cNvCxnSpPr>
          <p:nvPr/>
        </p:nvCxnSpPr>
        <p:spPr>
          <a:xfrm flipV="1">
            <a:off x="7167468" y="2393230"/>
            <a:ext cx="1567020" cy="968966"/>
          </a:xfrm>
          <a:prstGeom prst="straightConnector1">
            <a:avLst/>
          </a:prstGeom>
          <a:ln w="12700"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812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6DC7ADC-9452-F24E-9B41-75144484ABE9}"/>
              </a:ext>
            </a:extLst>
          </p:cNvPr>
          <p:cNvSpPr/>
          <p:nvPr/>
        </p:nvSpPr>
        <p:spPr>
          <a:xfrm>
            <a:off x="763266" y="2769704"/>
            <a:ext cx="10555036" cy="200107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797DD-3C15-0B4A-BDCC-5F3D61E9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Stress Testing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B15ED-F79C-F34D-90E1-168955771A60}"/>
              </a:ext>
            </a:extLst>
          </p:cNvPr>
          <p:cNvSpPr txBox="1"/>
          <p:nvPr/>
        </p:nvSpPr>
        <p:spPr>
          <a:xfrm>
            <a:off x="4720495" y="1775792"/>
            <a:ext cx="275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Determine your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6F9F5-29B4-A941-B838-A1B3DD6E28A1}"/>
              </a:ext>
            </a:extLst>
          </p:cNvPr>
          <p:cNvSpPr txBox="1"/>
          <p:nvPr/>
        </p:nvSpPr>
        <p:spPr>
          <a:xfrm>
            <a:off x="3204985" y="2918463"/>
            <a:ext cx="563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Evaluate existing or proposed services and 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24639-F10B-BD4A-B891-7AB693E97169}"/>
              </a:ext>
            </a:extLst>
          </p:cNvPr>
          <p:cNvSpPr txBox="1"/>
          <p:nvPr/>
        </p:nvSpPr>
        <p:spPr>
          <a:xfrm>
            <a:off x="828581" y="4086587"/>
            <a:ext cx="275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Work the assumptions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96F4D-164C-7145-9173-EA6A764DA93C}"/>
              </a:ext>
            </a:extLst>
          </p:cNvPr>
          <p:cNvSpPr txBox="1"/>
          <p:nvPr/>
        </p:nvSpPr>
        <p:spPr>
          <a:xfrm>
            <a:off x="4397725" y="4079778"/>
            <a:ext cx="32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Evaluate alignment with 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C750D-C2D1-A84C-8AAB-18ED6262666F}"/>
              </a:ext>
            </a:extLst>
          </p:cNvPr>
          <p:cNvSpPr txBox="1"/>
          <p:nvPr/>
        </p:nvSpPr>
        <p:spPr>
          <a:xfrm>
            <a:off x="8351593" y="4058517"/>
            <a:ext cx="275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Calculate cost 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75819-BA10-B041-B6C6-6ACA4F90B732}"/>
              </a:ext>
            </a:extLst>
          </p:cNvPr>
          <p:cNvSpPr txBox="1"/>
          <p:nvPr/>
        </p:nvSpPr>
        <p:spPr>
          <a:xfrm>
            <a:off x="3572820" y="5299100"/>
            <a:ext cx="490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Address alternative services and products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F2460-B314-0E4E-896B-8A508FA10320}"/>
              </a:ext>
            </a:extLst>
          </p:cNvPr>
          <p:cNvSpPr txBox="1"/>
          <p:nvPr/>
        </p:nvSpPr>
        <p:spPr>
          <a:xfrm>
            <a:off x="3869635" y="6255028"/>
            <a:ext cx="410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Recommend course of action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CC64643-D639-3F45-9815-2A8BBA6E3476}"/>
              </a:ext>
            </a:extLst>
          </p:cNvPr>
          <p:cNvSpPr/>
          <p:nvPr/>
        </p:nvSpPr>
        <p:spPr>
          <a:xfrm>
            <a:off x="5658678" y="2161360"/>
            <a:ext cx="728870" cy="497572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E77A3AEA-1BAC-1946-A9FA-2D26601448B3}"/>
              </a:ext>
            </a:extLst>
          </p:cNvPr>
          <p:cNvSpPr/>
          <p:nvPr/>
        </p:nvSpPr>
        <p:spPr>
          <a:xfrm>
            <a:off x="5658678" y="4850295"/>
            <a:ext cx="728870" cy="49033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D67F1475-3CE2-514E-93C9-59C019E3EB46}"/>
              </a:ext>
            </a:extLst>
          </p:cNvPr>
          <p:cNvSpPr/>
          <p:nvPr/>
        </p:nvSpPr>
        <p:spPr>
          <a:xfrm>
            <a:off x="5658678" y="5736422"/>
            <a:ext cx="728870" cy="518606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9C4BA1-EE05-8A46-B1E0-2A6E8A63EAEA}"/>
              </a:ext>
            </a:extLst>
          </p:cNvPr>
          <p:cNvCxnSpPr/>
          <p:nvPr/>
        </p:nvCxnSpPr>
        <p:spPr>
          <a:xfrm>
            <a:off x="6023110" y="3287795"/>
            <a:ext cx="0" cy="359558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5B78EE-E275-E94F-9275-4C259F3C9608}"/>
              </a:ext>
            </a:extLst>
          </p:cNvPr>
          <p:cNvCxnSpPr/>
          <p:nvPr/>
        </p:nvCxnSpPr>
        <p:spPr>
          <a:xfrm>
            <a:off x="6023110" y="3764873"/>
            <a:ext cx="0" cy="359558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60142B-CE53-8D41-BDE0-A296C642F40D}"/>
              </a:ext>
            </a:extLst>
          </p:cNvPr>
          <p:cNvCxnSpPr/>
          <p:nvPr/>
        </p:nvCxnSpPr>
        <p:spPr>
          <a:xfrm>
            <a:off x="2193233" y="3764873"/>
            <a:ext cx="0" cy="359558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776EFB-5F9A-994B-B282-E512A2C5A9A6}"/>
              </a:ext>
            </a:extLst>
          </p:cNvPr>
          <p:cNvCxnSpPr/>
          <p:nvPr/>
        </p:nvCxnSpPr>
        <p:spPr>
          <a:xfrm>
            <a:off x="9720467" y="3764873"/>
            <a:ext cx="0" cy="359558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0B2357-0357-0746-93D7-8016EED9DADB}"/>
              </a:ext>
            </a:extLst>
          </p:cNvPr>
          <p:cNvCxnSpPr/>
          <p:nvPr/>
        </p:nvCxnSpPr>
        <p:spPr>
          <a:xfrm>
            <a:off x="2176079" y="3764873"/>
            <a:ext cx="75537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156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Stress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3471"/>
          </a:xfrm>
        </p:spPr>
        <p:txBody>
          <a:bodyPr>
            <a:normAutofit fontScale="92500" lnSpcReduction="20000"/>
          </a:bodyPr>
          <a:lstStyle/>
          <a:p>
            <a:pPr marL="365760" indent="-365760">
              <a:lnSpc>
                <a:spcPct val="100000"/>
              </a:lnSpc>
              <a:spcAft>
                <a:spcPts val="600"/>
              </a:spcAft>
            </a:pPr>
            <a:r>
              <a:rPr lang="en-US" sz="3000" b="1" dirty="0"/>
              <a:t>Wealth plans are dated; circumstances have changed.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The level and structure of the family’s assets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Changes in family and other relationships  </a:t>
            </a:r>
          </a:p>
          <a:p>
            <a:pPr marL="365760" indent="-365760">
              <a:lnSpc>
                <a:spcPct val="100000"/>
              </a:lnSpc>
              <a:spcAft>
                <a:spcPts val="600"/>
              </a:spcAft>
            </a:pPr>
            <a:r>
              <a:rPr lang="en-US" sz="3000" b="1" dirty="0"/>
              <a:t>Wealth planning was done incrementally.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A piecemeal process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Lack or synergy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Opportunities for cost reductions</a:t>
            </a:r>
          </a:p>
          <a:p>
            <a:pPr marL="365760" indent="-365760">
              <a:lnSpc>
                <a:spcPct val="100000"/>
              </a:lnSpc>
              <a:spcAft>
                <a:spcPts val="600"/>
              </a:spcAft>
            </a:pPr>
            <a:r>
              <a:rPr lang="en-US" sz="3000" b="1" dirty="0"/>
              <a:t>Wealth planning is not as good as it could be.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Pretenders and Exploiters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Availability of superior solutions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Too focused on technical wizardry and not the </a:t>
            </a:r>
            <a:r>
              <a:rPr lang="en-US" sz="2600" b="1" dirty="0">
                <a:solidFill>
                  <a:schemeClr val="accent4"/>
                </a:solidFill>
              </a:rPr>
              <a:t>human element </a:t>
            </a:r>
          </a:p>
        </p:txBody>
      </p:sp>
    </p:spTree>
    <p:extLst>
      <p:ext uri="{BB962C8B-B14F-4D97-AF65-F5344CB8AC3E}">
        <p14:creationId xmlns:p14="http://schemas.microsoft.com/office/powerpoint/2010/main" val="1394095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D76E-570D-454A-9716-CE2D781F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Courses of 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C4D77-A88E-2643-984A-264FE2974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8"/>
          <a:stretch/>
        </p:blipFill>
        <p:spPr>
          <a:xfrm>
            <a:off x="446066" y="2036618"/>
            <a:ext cx="11305309" cy="442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Elite Wealth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Aft>
                <a:spcPts val="600"/>
              </a:spcAft>
            </a:pPr>
            <a:r>
              <a:rPr lang="en-US" sz="3600" b="1" dirty="0"/>
              <a:t>Technical expertise</a:t>
            </a:r>
          </a:p>
          <a:p>
            <a:pPr marL="685800" lvl="2"/>
            <a:r>
              <a:rPr lang="en-US" sz="2600" dirty="0"/>
              <a:t>Extensive range of legal and financial strategies</a:t>
            </a:r>
          </a:p>
          <a:p>
            <a:pPr marL="685800" lvl="2"/>
            <a:r>
              <a:rPr lang="en-US" sz="2600" dirty="0"/>
              <a:t>From the basic to state-of-the-art </a:t>
            </a:r>
          </a:p>
          <a:p>
            <a:pPr marL="365760" indent="-365760">
              <a:lnSpc>
                <a:spcPct val="100000"/>
              </a:lnSpc>
              <a:spcAft>
                <a:spcPts val="600"/>
              </a:spcAft>
            </a:pPr>
            <a:r>
              <a:rPr lang="en-US" sz="3600" b="1" dirty="0"/>
              <a:t>The</a:t>
            </a:r>
            <a:r>
              <a:rPr lang="en-US" sz="3600" dirty="0"/>
              <a:t> </a:t>
            </a:r>
            <a:r>
              <a:rPr lang="en-US" sz="3600" b="1" dirty="0">
                <a:solidFill>
                  <a:schemeClr val="accent4"/>
                </a:solidFill>
              </a:rPr>
              <a:t>human element</a:t>
            </a:r>
          </a:p>
          <a:p>
            <a:pPr marL="685800" lvl="2"/>
            <a:r>
              <a:rPr lang="en-US" sz="2600" dirty="0"/>
              <a:t>The personal and emotional component of elite wealth planning</a:t>
            </a:r>
          </a:p>
          <a:p>
            <a:pPr marL="365760" indent="-365760">
              <a:lnSpc>
                <a:spcPct val="100000"/>
              </a:lnSpc>
              <a:spcAft>
                <a:spcPts val="600"/>
              </a:spcAft>
            </a:pPr>
            <a:r>
              <a:rPr lang="en-US" sz="3600" b="1" dirty="0"/>
              <a:t>No longer restricted to the Super Rich</a:t>
            </a:r>
          </a:p>
          <a:p>
            <a:pPr marL="685800" lvl="2"/>
            <a:r>
              <a:rPr lang="en-US" sz="2600" dirty="0"/>
              <a:t>Regulatory and tax law changes </a:t>
            </a:r>
          </a:p>
          <a:p>
            <a:pPr marL="685800" lvl="2"/>
            <a:r>
              <a:rPr lang="en-US" sz="2600" dirty="0"/>
              <a:t>Technology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3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Errors Found When Stress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1929"/>
          </a:xfrm>
        </p:spPr>
        <p:txBody>
          <a:bodyPr>
            <a:normAutofit/>
          </a:bodyPr>
          <a:lstStyle/>
          <a:p>
            <a:pPr marL="365760" indent="-365760">
              <a:spcAft>
                <a:spcPts val="600"/>
              </a:spcAft>
            </a:pPr>
            <a:r>
              <a:rPr lang="en-US" dirty="0"/>
              <a:t>Income mitigation strategies were not considered.</a:t>
            </a:r>
          </a:p>
          <a:p>
            <a:pPr marL="365760" indent="-365760">
              <a:spcAft>
                <a:spcPts val="600"/>
              </a:spcAft>
            </a:pPr>
            <a:r>
              <a:rPr lang="en-US" dirty="0"/>
              <a:t>Estate plans do not provide for heirs as desired.</a:t>
            </a:r>
          </a:p>
          <a:p>
            <a:pPr marL="365760" indent="-365760">
              <a:spcAft>
                <a:spcPts val="600"/>
              </a:spcAft>
            </a:pPr>
            <a:r>
              <a:rPr lang="en-US" dirty="0"/>
              <a:t>Excessive amounts or poorly structured life insurance.</a:t>
            </a:r>
          </a:p>
          <a:p>
            <a:pPr marL="365760" indent="-365760">
              <a:spcAft>
                <a:spcPts val="600"/>
              </a:spcAft>
            </a:pPr>
            <a:r>
              <a:rPr lang="en-US" dirty="0"/>
              <a:t>Personal umbrella policies are inadequate.</a:t>
            </a:r>
          </a:p>
          <a:p>
            <a:pPr marL="365760" indent="-365760">
              <a:spcAft>
                <a:spcPts val="600"/>
              </a:spcAft>
            </a:pPr>
            <a:r>
              <a:rPr lang="en-US" dirty="0"/>
              <a:t>Family wealth could easily be lost when children divorce.</a:t>
            </a:r>
          </a:p>
          <a:p>
            <a:pPr marL="365760" indent="-365760">
              <a:spcAft>
                <a:spcPts val="600"/>
              </a:spcAft>
            </a:pPr>
            <a:r>
              <a:rPr lang="en-US" dirty="0"/>
              <a:t>Inheritors are likely to go to war.</a:t>
            </a:r>
          </a:p>
          <a:p>
            <a:pPr marL="365760" indent="-365760">
              <a:spcAft>
                <a:spcPts val="600"/>
              </a:spcAft>
            </a:pPr>
            <a:r>
              <a:rPr lang="en-US" dirty="0"/>
              <a:t>Asset protection plans have deadly “backdoors.”</a:t>
            </a:r>
          </a:p>
          <a:p>
            <a:pPr marL="365760" indent="-365760">
              <a:spcAft>
                <a:spcPts val="600"/>
              </a:spcAft>
            </a:pPr>
            <a:r>
              <a:rPr lang="en-US" dirty="0"/>
              <a:t>Charitable monies can easily be redirected.</a:t>
            </a:r>
          </a:p>
        </p:txBody>
      </p:sp>
    </p:spTree>
    <p:extLst>
      <p:ext uri="{BB962C8B-B14F-4D97-AF65-F5344CB8AC3E}">
        <p14:creationId xmlns:p14="http://schemas.microsoft.com/office/powerpoint/2010/main" val="3947660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4929" y="1123667"/>
            <a:ext cx="11707585" cy="1039132"/>
          </a:xfrm>
        </p:spPr>
        <p:txBody>
          <a:bodyPr>
            <a:normAutofit/>
          </a:bodyPr>
          <a:lstStyle/>
          <a:p>
            <a:r>
              <a:rPr lang="en-US" sz="5400" dirty="0"/>
              <a:t>When you’re not </a:t>
            </a:r>
            <a:r>
              <a:rPr lang="en-US" sz="5400" dirty="0">
                <a:solidFill>
                  <a:srgbClr val="D3A83F"/>
                </a:solidFill>
              </a:rPr>
              <a:t>100 percent </a:t>
            </a:r>
            <a:r>
              <a:rPr lang="en-US" sz="5400" dirty="0"/>
              <a:t>sure 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6FA4C-22E9-1E4B-A1AB-FCE2272D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6259"/>
            <a:ext cx="10515600" cy="2549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Implement</a:t>
            </a:r>
            <a:r>
              <a:rPr lang="en-US" sz="4400" i="1" dirty="0">
                <a:solidFill>
                  <a:srgbClr val="D3A83F"/>
                </a:solidFill>
              </a:rPr>
              <a:t> </a:t>
            </a:r>
            <a:r>
              <a:rPr lang="en-US" sz="4400" b="1" dirty="0">
                <a:solidFill>
                  <a:srgbClr val="D3A83F"/>
                </a:solidFill>
              </a:rPr>
              <a:t>stress testing </a:t>
            </a:r>
            <a:r>
              <a:rPr lang="en-US" sz="4400" dirty="0"/>
              <a:t>to assess your wealth planning efficacy in different scenarios and at delivering the </a:t>
            </a:r>
            <a:br>
              <a:rPr lang="en-US" sz="4400" dirty="0"/>
            </a:br>
            <a:r>
              <a:rPr lang="en-US" sz="4400" dirty="0"/>
              <a:t>results you expect.</a:t>
            </a:r>
          </a:p>
        </p:txBody>
      </p:sp>
    </p:spTree>
    <p:extLst>
      <p:ext uri="{BB962C8B-B14F-4D97-AF65-F5344CB8AC3E}">
        <p14:creationId xmlns:p14="http://schemas.microsoft.com/office/powerpoint/2010/main" val="3298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Elite Wealth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745"/>
            <a:ext cx="10515600" cy="4057218"/>
          </a:xfrm>
        </p:spPr>
        <p:txBody>
          <a:bodyPr>
            <a:normAutofit/>
          </a:bodyPr>
          <a:lstStyle/>
          <a:p>
            <a:pPr marL="365760" indent="-365760">
              <a:spcAft>
                <a:spcPts val="600"/>
              </a:spcAft>
            </a:pPr>
            <a:r>
              <a:rPr lang="en-US" sz="3200" b="1" dirty="0"/>
              <a:t>It’s </a:t>
            </a:r>
            <a:r>
              <a:rPr lang="en-US" sz="3200" b="1" dirty="0">
                <a:solidFill>
                  <a:srgbClr val="D3A83F"/>
                </a:solidFill>
              </a:rPr>
              <a:t>all</a:t>
            </a:r>
            <a:r>
              <a:rPr lang="en-US" sz="3200" b="1" dirty="0"/>
              <a:t> about you!</a:t>
            </a:r>
          </a:p>
          <a:p>
            <a:pPr marL="365760" indent="-365760">
              <a:spcAft>
                <a:spcPts val="600"/>
              </a:spcAft>
            </a:pPr>
            <a:r>
              <a:rPr lang="en-US" sz="3200" b="1" dirty="0"/>
              <a:t>It’s about getting the outcomes you want.</a:t>
            </a:r>
          </a:p>
          <a:p>
            <a:pPr lvl="1"/>
            <a:r>
              <a:rPr lang="en-US" sz="2800" dirty="0"/>
              <a:t>Taking care of loved ones</a:t>
            </a:r>
          </a:p>
          <a:p>
            <a:pPr lvl="1"/>
            <a:r>
              <a:rPr lang="en-US" sz="2800" dirty="0"/>
              <a:t>Helping causes that are important to you</a:t>
            </a:r>
          </a:p>
          <a:p>
            <a:pPr lvl="1"/>
            <a:r>
              <a:rPr lang="en-US" sz="2800" dirty="0"/>
              <a:t>Increasing your wealth</a:t>
            </a:r>
          </a:p>
          <a:p>
            <a:pPr lvl="1"/>
            <a:r>
              <a:rPr lang="en-US" sz="2800" dirty="0"/>
              <a:t>Protecting your wealth </a:t>
            </a:r>
          </a:p>
          <a:p>
            <a:pPr marL="365760" indent="-365760">
              <a:spcAft>
                <a:spcPts val="600"/>
              </a:spcAft>
            </a:pPr>
            <a:r>
              <a:rPr lang="en-US" sz="3200" b="1" dirty="0"/>
              <a:t>Requirement: Working with an elite wealth planner.</a:t>
            </a:r>
          </a:p>
        </p:txBody>
      </p:sp>
    </p:spTree>
    <p:extLst>
      <p:ext uri="{BB962C8B-B14F-4D97-AF65-F5344CB8AC3E}">
        <p14:creationId xmlns:p14="http://schemas.microsoft.com/office/powerpoint/2010/main" val="2569909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141E0E-515A-BE49-9A16-A4E464CFA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1113"/>
          <a:stretch/>
        </p:blipFill>
        <p:spPr>
          <a:xfrm>
            <a:off x="56403" y="46961"/>
            <a:ext cx="12138775" cy="5934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81C6EE-3046-5F4F-A84A-C3D1FD6D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36768" r="22213" b="53535"/>
          <a:stretch/>
        </p:blipFill>
        <p:spPr>
          <a:xfrm>
            <a:off x="943662" y="3937793"/>
            <a:ext cx="10364256" cy="1337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16C04E-537A-AE4A-A1C2-1355E85D3F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4" t="46060" r="18935" b="44849"/>
          <a:stretch/>
        </p:blipFill>
        <p:spPr>
          <a:xfrm>
            <a:off x="2099612" y="5482756"/>
            <a:ext cx="7940818" cy="8589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C3FBE5-4756-0446-9770-5866CD6DBC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4904" indent="-374904" algn="ctr">
              <a:buClr>
                <a:srgbClr val="800000"/>
              </a:buCl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15A3-6AA6-654C-91A3-9B3EB198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Wealth Planners and </a:t>
            </a:r>
            <a:br>
              <a:rPr lang="en-US" dirty="0"/>
            </a:br>
            <a:r>
              <a:rPr lang="en-US" dirty="0"/>
              <a:t>Elite Wealth Planners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F14FB-B9C6-C744-B81F-09DEFCD7A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9"/>
          <a:stretch/>
        </p:blipFill>
        <p:spPr>
          <a:xfrm>
            <a:off x="325966" y="2743202"/>
            <a:ext cx="11424557" cy="23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0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Specialties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/>
          </a:bodyPr>
          <a:lstStyle/>
          <a:p>
            <a:pPr marL="365760" indent="-365760">
              <a:spcAft>
                <a:spcPts val="600"/>
              </a:spcAft>
            </a:pPr>
            <a:r>
              <a:rPr lang="en-US" dirty="0"/>
              <a:t>Estate planning</a:t>
            </a:r>
          </a:p>
          <a:p>
            <a:pPr marL="365760" indent="-365760">
              <a:spcAft>
                <a:spcPts val="600"/>
              </a:spcAft>
            </a:pPr>
            <a:r>
              <a:rPr lang="en-US" dirty="0"/>
              <a:t>Income tax planning</a:t>
            </a:r>
          </a:p>
          <a:p>
            <a:pPr marL="365760" indent="-365760">
              <a:spcAft>
                <a:spcPts val="600"/>
              </a:spcAft>
            </a:pPr>
            <a:r>
              <a:rPr lang="en-US" dirty="0"/>
              <a:t>Marital and related relations planning</a:t>
            </a:r>
          </a:p>
          <a:p>
            <a:pPr marL="365760" indent="-365760">
              <a:spcAft>
                <a:spcPts val="600"/>
              </a:spcAft>
            </a:pPr>
            <a:r>
              <a:rPr lang="en-US" dirty="0"/>
              <a:t>Business succession planning</a:t>
            </a:r>
          </a:p>
          <a:p>
            <a:pPr marL="365760" indent="-365760">
              <a:spcAft>
                <a:spcPts val="600"/>
              </a:spcAft>
            </a:pPr>
            <a:r>
              <a:rPr lang="en-US" dirty="0"/>
              <a:t>Asset protection planning</a:t>
            </a:r>
          </a:p>
          <a:p>
            <a:pPr marL="365760" indent="-365760">
              <a:spcAft>
                <a:spcPts val="600"/>
              </a:spcAft>
            </a:pPr>
            <a:r>
              <a:rPr lang="en-US" dirty="0"/>
              <a:t>Charitable tax planning</a:t>
            </a:r>
          </a:p>
          <a:p>
            <a:pPr marL="365760" indent="-365760">
              <a:spcAft>
                <a:spcPts val="600"/>
              </a:spcAft>
            </a:pPr>
            <a:r>
              <a:rPr lang="en-US" dirty="0"/>
              <a:t>Cross-border and inbound planning</a:t>
            </a:r>
          </a:p>
          <a:p>
            <a:pPr marL="365760" indent="-365760">
              <a:spcAft>
                <a:spcPts val="600"/>
              </a:spcAft>
            </a:pPr>
            <a:r>
              <a:rPr lang="en-US" dirty="0"/>
              <a:t>Life management planning </a:t>
            </a:r>
          </a:p>
        </p:txBody>
      </p:sp>
    </p:spTree>
    <p:extLst>
      <p:ext uri="{BB962C8B-B14F-4D97-AF65-F5344CB8AC3E}">
        <p14:creationId xmlns:p14="http://schemas.microsoft.com/office/powerpoint/2010/main" val="62535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Estate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6391"/>
            <a:ext cx="10515600" cy="3880572"/>
          </a:xfrm>
        </p:spPr>
        <p:txBody>
          <a:bodyPr>
            <a:normAutofit/>
          </a:bodyPr>
          <a:lstStyle/>
          <a:p>
            <a:pPr marL="365760" indent="-365760">
              <a:spcAft>
                <a:spcPts val="600"/>
              </a:spcAft>
            </a:pPr>
            <a:r>
              <a:rPr lang="en-US" b="1" dirty="0"/>
              <a:t>Using legal structures and financial products to determine the future disposition of current and projected assets</a:t>
            </a:r>
          </a:p>
          <a:p>
            <a:pPr marL="365760" indent="-365760">
              <a:spcAft>
                <a:spcPts val="600"/>
              </a:spcAft>
            </a:pPr>
            <a:r>
              <a:rPr lang="en-US" b="1" dirty="0"/>
              <a:t>The</a:t>
            </a:r>
            <a:r>
              <a:rPr lang="en-US" dirty="0"/>
              <a:t> </a:t>
            </a:r>
            <a:r>
              <a:rPr lang="en-US" sz="3200" b="1" dirty="0">
                <a:solidFill>
                  <a:schemeClr val="accent4"/>
                </a:solidFill>
              </a:rPr>
              <a:t>human element</a:t>
            </a:r>
          </a:p>
          <a:p>
            <a:pPr marL="685800" lvl="2"/>
            <a:r>
              <a:rPr lang="en-US" sz="2600" dirty="0"/>
              <a:t>Primary driver.</a:t>
            </a:r>
          </a:p>
          <a:p>
            <a:pPr marL="685800" lvl="2"/>
            <a:r>
              <a:rPr lang="en-US" sz="2600" dirty="0"/>
              <a:t>Structures (such as trusts, partnerships and financial products)</a:t>
            </a:r>
            <a:br>
              <a:rPr lang="en-US" sz="2600" dirty="0"/>
            </a:br>
            <a:r>
              <a:rPr lang="en-US" sz="2600" dirty="0"/>
              <a:t>and legal strategies are all secondary</a:t>
            </a:r>
          </a:p>
          <a:p>
            <a:pPr marL="685800" lvl="2"/>
            <a:r>
              <a:rPr lang="en-US" sz="2600" dirty="0"/>
              <a:t>You clearly understand what you are agreeing to do.</a:t>
            </a:r>
          </a:p>
        </p:txBody>
      </p:sp>
    </p:spTree>
    <p:extLst>
      <p:ext uri="{BB962C8B-B14F-4D97-AF65-F5344CB8AC3E}">
        <p14:creationId xmlns:p14="http://schemas.microsoft.com/office/powerpoint/2010/main" val="119602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124" y="1585501"/>
            <a:ext cx="9144000" cy="1947408"/>
          </a:xfrm>
        </p:spPr>
        <p:txBody>
          <a:bodyPr/>
          <a:lstStyle/>
          <a:p>
            <a:r>
              <a:rPr lang="en-US" dirty="0"/>
              <a:t>The Virtuous Cycle</a:t>
            </a:r>
          </a:p>
        </p:txBody>
      </p:sp>
    </p:spTree>
    <p:extLst>
      <p:ext uri="{BB962C8B-B14F-4D97-AF65-F5344CB8AC3E}">
        <p14:creationId xmlns:p14="http://schemas.microsoft.com/office/powerpoint/2010/main" val="139938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C27B-60F2-B541-BBCC-0C88A214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Virtuous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DD185-09E1-8D45-86E7-43A9FB5E3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4" b="9047"/>
          <a:stretch/>
        </p:blipFill>
        <p:spPr>
          <a:xfrm>
            <a:off x="1440783" y="1796142"/>
            <a:ext cx="9315875" cy="481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5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4991"/>
            <a:ext cx="10515600" cy="3651972"/>
          </a:xfrm>
        </p:spPr>
        <p:txBody>
          <a:bodyPr>
            <a:normAutofit/>
          </a:bodyPr>
          <a:lstStyle/>
          <a:p>
            <a:pPr marL="365760" indent="-365760">
              <a:spcAft>
                <a:spcPts val="600"/>
              </a:spcAft>
            </a:pPr>
            <a:r>
              <a:rPr lang="en-US" sz="3600" dirty="0"/>
              <a:t>Cornerstone of the virtuous cycle.</a:t>
            </a:r>
          </a:p>
          <a:p>
            <a:pPr marL="365760" indent="-365760">
              <a:spcAft>
                <a:spcPts val="600"/>
              </a:spcAft>
            </a:pPr>
            <a:r>
              <a:rPr lang="en-US" sz="3600" dirty="0"/>
              <a:t>The </a:t>
            </a:r>
            <a:r>
              <a:rPr lang="en-US" sz="3600" b="1" dirty="0">
                <a:solidFill>
                  <a:schemeClr val="accent4"/>
                </a:solidFill>
              </a:rPr>
              <a:t>human element </a:t>
            </a:r>
            <a:r>
              <a:rPr lang="en-US" sz="3600" dirty="0"/>
              <a:t>is</a:t>
            </a:r>
            <a:r>
              <a:rPr lang="en-US" sz="3600" b="1" dirty="0"/>
              <a:t> </a:t>
            </a:r>
            <a:r>
              <a:rPr lang="en-US" sz="3600" dirty="0"/>
              <a:t>foundational.</a:t>
            </a:r>
            <a:endParaRPr lang="en-US" sz="3600" b="1" dirty="0"/>
          </a:p>
          <a:p>
            <a:pPr marL="365760" indent="-365760">
              <a:spcAft>
                <a:spcPts val="600"/>
              </a:spcAft>
            </a:pPr>
            <a:r>
              <a:rPr lang="en-US" sz="3600" dirty="0"/>
              <a:t>Ongoing.</a:t>
            </a:r>
          </a:p>
        </p:txBody>
      </p:sp>
    </p:spTree>
    <p:extLst>
      <p:ext uri="{BB962C8B-B14F-4D97-AF65-F5344CB8AC3E}">
        <p14:creationId xmlns:p14="http://schemas.microsoft.com/office/powerpoint/2010/main" val="2959315121"/>
      </p:ext>
    </p:extLst>
  </p:cSld>
  <p:clrMapOvr>
    <a:masterClrMapping/>
  </p:clrMapOvr>
</p:sld>
</file>

<file path=ppt/theme/theme1.xml><?xml version="1.0" encoding="utf-8"?>
<a:theme xmlns:a="http://schemas.openxmlformats.org/drawingml/2006/main" name="CEG_2015">
  <a:themeElements>
    <a:clrScheme name="CEG ADV 2018">
      <a:dk1>
        <a:srgbClr val="000000"/>
      </a:dk1>
      <a:lt1>
        <a:srgbClr val="FFFFFF"/>
      </a:lt1>
      <a:dk2>
        <a:srgbClr val="435771"/>
      </a:dk2>
      <a:lt2>
        <a:srgbClr val="FFFFFE"/>
      </a:lt2>
      <a:accent1>
        <a:srgbClr val="321D0B"/>
      </a:accent1>
      <a:accent2>
        <a:srgbClr val="4E4E4B"/>
      </a:accent2>
      <a:accent3>
        <a:srgbClr val="BBBBBB"/>
      </a:accent3>
      <a:accent4>
        <a:srgbClr val="AF891F"/>
      </a:accent4>
      <a:accent5>
        <a:srgbClr val="8E1836"/>
      </a:accent5>
      <a:accent6>
        <a:srgbClr val="165EA4"/>
      </a:accent6>
      <a:hlink>
        <a:srgbClr val="0B4CB4"/>
      </a:hlink>
      <a:folHlink>
        <a:srgbClr val="8E1836"/>
      </a:folHlink>
    </a:clrScheme>
    <a:fontScheme name="CEG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CEG_2015.thmx</Template>
  <TotalTime>7379</TotalTime>
  <Words>895</Words>
  <Application>Microsoft Office PowerPoint</Application>
  <PresentationFormat>Widescreen</PresentationFormat>
  <Paragraphs>169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Myriad Pro</vt:lpstr>
      <vt:lpstr>Wingdings</vt:lpstr>
      <vt:lpstr>CEG_2015</vt:lpstr>
      <vt:lpstr>PowerPoint Presentation</vt:lpstr>
      <vt:lpstr>Lessons from the Super Rich</vt:lpstr>
      <vt:lpstr>Elite Wealth Planning</vt:lpstr>
      <vt:lpstr>Comparing Wealth Planners and  Elite Wealth Planners</vt:lpstr>
      <vt:lpstr>Planning Specialties</vt:lpstr>
      <vt:lpstr>Estate Planning</vt:lpstr>
      <vt:lpstr>The Virtuous Cycle</vt:lpstr>
      <vt:lpstr>The Virtuous Cycle</vt:lpstr>
      <vt:lpstr>Profiling</vt:lpstr>
      <vt:lpstr>The Total Client Model</vt:lpstr>
      <vt:lpstr>The Professional Support Network</vt:lpstr>
      <vt:lpstr>Scenario Thinking</vt:lpstr>
      <vt:lpstr>Framing the Recommendations</vt:lpstr>
      <vt:lpstr>Implementation</vt:lpstr>
      <vt:lpstr>Ongoing Monitoring and Refining</vt:lpstr>
      <vt:lpstr>The Children</vt:lpstr>
      <vt:lpstr>The Bad and the Good</vt:lpstr>
      <vt:lpstr>The Bad</vt:lpstr>
      <vt:lpstr>The Good</vt:lpstr>
      <vt:lpstr>Your Elite Wealth Planner</vt:lpstr>
      <vt:lpstr>Types of Professionals</vt:lpstr>
      <vt:lpstr>Finding an Elite Wealth Planner</vt:lpstr>
      <vt:lpstr>Four Core Selection Criteria</vt:lpstr>
      <vt:lpstr>Trust—but verify. Stress Test </vt:lpstr>
      <vt:lpstr>Super Rich Rationale for Stress Testing</vt:lpstr>
      <vt:lpstr>Comparing the Super Rich and  Less Wealthy Families</vt:lpstr>
      <vt:lpstr>Stress Testing</vt:lpstr>
      <vt:lpstr>The Need for Stress Testing</vt:lpstr>
      <vt:lpstr>Courses of Action</vt:lpstr>
      <vt:lpstr>Common Errors Found When Stress Testing</vt:lpstr>
      <vt:lpstr>When you’re not 100 percent sure …</vt:lpstr>
      <vt:lpstr>Elite Wealth Planning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Elite Wealth Planning</dc:title>
  <dc:creator>CEG Worldwide</dc:creator>
  <cp:lastModifiedBy>Katie Soden</cp:lastModifiedBy>
  <cp:revision>419</cp:revision>
  <cp:lastPrinted>2016-05-03T18:00:34Z</cp:lastPrinted>
  <dcterms:created xsi:type="dcterms:W3CDTF">2015-10-01T18:24:36Z</dcterms:created>
  <dcterms:modified xsi:type="dcterms:W3CDTF">2019-09-12T18:19:40Z</dcterms:modified>
</cp:coreProperties>
</file>